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7" r:id="rId4"/>
    <p:sldId id="278" r:id="rId5"/>
    <p:sldId id="286" r:id="rId6"/>
    <p:sldId id="287" r:id="rId7"/>
    <p:sldId id="263" r:id="rId8"/>
    <p:sldId id="274" r:id="rId9"/>
    <p:sldId id="288" r:id="rId10"/>
    <p:sldId id="282" r:id="rId11"/>
    <p:sldId id="283" r:id="rId12"/>
    <p:sldId id="285" r:id="rId13"/>
    <p:sldId id="281" r:id="rId14"/>
    <p:sldId id="27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242AE024-6F0A-489F-9D58-E907EDF31B4A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BD1AA627-CAE0-4AF8-941D-A7E7697B377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5711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AA627-CAE0-4AF8-941D-A7E7697B37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16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AA627-CAE0-4AF8-941D-A7E7697B37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39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1AA627-CAE0-4AF8-941D-A7E7697B37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173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9AABE-4901-3D2C-B293-D4AB7613A3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48E02-0CB8-3325-DFC4-139E1A90BB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585F4C-6662-8C05-124D-29AF31E88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3F357B-A351-9E14-F27E-D7448341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A2B96D-83A5-F694-3472-26AE03CB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271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C77AC-467E-DABC-B901-B4F6ED9AF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010DCE-DD4E-9098-B15C-F9B6B1715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D7D4B-E4A9-266B-A6DB-11B3B29B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15DAF-E460-834B-940C-F2F9F8901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A4A47-6E93-8564-7D6B-1149492CB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270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93D873-56CC-F603-E41A-89F3E1910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B363D8-762B-4286-E886-5EEA1C2775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58CD62-FC67-4D53-E3A9-A603E7B4F6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76ABD7-FFB5-0EFB-92D0-54986E6E9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904E8-AD18-B229-2CF5-63B22D917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977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8F728-0071-7840-BD75-701A41189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A3C865-B27F-117D-BC2A-C83C30DC9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F14DAC-FD0A-45FA-52F8-BEE1F113F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DBBC7-C277-BED0-4EEF-7FD2672E6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8C7B4-117F-2F7D-F186-BD55044DF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961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C51A3-1943-D3CF-7312-A6F9526976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659B2F-3490-63B6-9463-70C1A838C7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61BEE4-E552-24A3-4A3C-DA9A359EB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0D004-9947-1958-C52C-2FEA9004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0A20DA-1813-7E9E-212B-946FE10EB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494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A2E0E-57CE-D6A5-BE82-43528617C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FF040-EA63-29EA-6AC2-2EF294ACD8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A86915-30CD-3AE6-C9C6-E7C4701685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826784-32C7-8480-6FC5-5C7BAAEE0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5F2EC-14F2-00CE-37E9-CCD39C9EA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CF74C26-BE9C-27AA-D971-5AAF679A4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04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728EB-45C4-8379-BB6C-4BA8D15A6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D7F24-CE12-9FC9-A9EC-A1B0A8E453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02A54A-66EB-820B-0B17-5FB91FDC16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3E2629-DB3E-3B28-940D-8718B3837A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DA1C15-2C38-781F-400A-995D3DA0CF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AAB553-AD63-1182-711E-B7FEC350F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76B5E3-B742-3D09-FB91-C7A749533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D26362-6811-5E1B-1727-BFC673C28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489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1D3D-CBB3-FC0F-1622-1153EDD5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D92848-3717-46A4-4B51-FD80D859D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A2D1BB-1033-ED71-8A66-AC9DB1A08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93A89-4750-3406-22D1-A77E65F9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1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168ABA-EAD7-BC0A-5DB6-CC53CFB3C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F7F217-C9FF-CA3F-6F06-7B27BF078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16FFB1-78E9-E079-730C-3D9B01D2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9995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C648A-9DC4-CF12-E6F3-82DF5EAB0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9406B-FCB2-F04D-B345-2DF8E032E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44AD7F-2215-A367-29DD-A0E8B16452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86C699-0CDD-EC93-F7E9-A21C6BC7D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7FF508-0466-FEE3-7584-E43E8A8D8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76DA14-6CD2-2AE6-496E-D4BB323D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2386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12C8C8-BA9E-568C-8577-B01ED6976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38F5B2C-C9B8-D692-13B0-A5A8ED5190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D566D8-C487-D296-066B-D63DEF0919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EAF852-549E-7BF4-3A66-DE8555636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B72D4-8A95-4D41-A352-2C701F19FF48}" type="datetimeFigureOut">
              <a:rPr lang="en-US" smtClean="0"/>
              <a:t>12/16/2024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D83A1-3DBD-C89D-5C3F-72A543C78D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ABC783-8102-C3C9-A86C-A3094C13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2F94-D973-4621-A8B4-D835B7F42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789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03B201-FFC7-7F22-2421-BAA535D85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9E50E-7853-178F-DAF6-B2BA50273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1B1B7-1FD7-E1E2-939A-EC90BA4A176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243B72D4-8A95-4D41-A352-2C701F19FF48}" type="datetimeFigureOut">
              <a:rPr lang="en-US" smtClean="0"/>
              <a:pPr/>
              <a:t>12/16/2024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340778-ED78-897F-5ED7-DBF9AA559C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97223-7C87-A771-4A6F-8ED02155F6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DA02F94-D973-4621-A8B4-D835B7F42F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448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72A30-73F6-49E9-AC68-0A81E72300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3808"/>
            <a:ext cx="9144000" cy="2387600"/>
          </a:xfrm>
        </p:spPr>
        <p:txBody>
          <a:bodyPr>
            <a:normAutofit/>
          </a:bodyPr>
          <a:lstStyle/>
          <a:p>
            <a:r>
              <a:rPr lang="en-GB" sz="8000" b="1" dirty="0">
                <a:solidFill>
                  <a:srgbClr val="0070C0"/>
                </a:solidFill>
              </a:rPr>
              <a:t>B</a:t>
            </a:r>
            <a:r>
              <a:rPr lang="en-US" sz="8000" b="1" dirty="0" err="1">
                <a:solidFill>
                  <a:srgbClr val="0070C0"/>
                </a:solidFill>
              </a:rPr>
              <a:t>ioinformatic</a:t>
            </a:r>
            <a:r>
              <a:rPr lang="en-US" sz="8000" b="1" dirty="0">
                <a:solidFill>
                  <a:srgbClr val="0070C0"/>
                </a:solidFill>
              </a:rPr>
              <a:t> Analysis for Cancer Genomics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5C4D9-47E9-4951-4211-DA4C2C062E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31228"/>
            <a:ext cx="9144000" cy="966019"/>
          </a:xfrm>
        </p:spPr>
        <p:txBody>
          <a:bodyPr>
            <a:noAutofit/>
          </a:bodyPr>
          <a:lstStyle/>
          <a:p>
            <a:r>
              <a:rPr lang="en-US" sz="2000" dirty="0"/>
              <a:t>Phuc </a:t>
            </a:r>
            <a:r>
              <a:rPr lang="en-US" sz="2000" dirty="0" err="1"/>
              <a:t>Loi</a:t>
            </a:r>
            <a:r>
              <a:rPr lang="en-US" sz="2000" dirty="0"/>
              <a:t> Luu, PhD</a:t>
            </a:r>
          </a:p>
          <a:p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E42D3C-EB07-2E67-E83E-C1F939B6F203}"/>
              </a:ext>
            </a:extLst>
          </p:cNvPr>
          <p:cNvSpPr txBox="1"/>
          <p:nvPr/>
        </p:nvSpPr>
        <p:spPr>
          <a:xfrm>
            <a:off x="3046771" y="860753"/>
            <a:ext cx="60984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</a:rPr>
              <a:t>Course overview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36BE21-196A-C07A-5B77-725218A195EB}"/>
              </a:ext>
            </a:extLst>
          </p:cNvPr>
          <p:cNvSpPr txBox="1"/>
          <p:nvPr/>
        </p:nvSpPr>
        <p:spPr>
          <a:xfrm>
            <a:off x="8579874" y="4336652"/>
            <a:ext cx="1685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</a:rPr>
              <a:t>15/12/2024</a:t>
            </a:r>
          </a:p>
        </p:txBody>
      </p:sp>
    </p:spTree>
    <p:extLst>
      <p:ext uri="{BB962C8B-B14F-4D97-AF65-F5344CB8AC3E}">
        <p14:creationId xmlns:p14="http://schemas.microsoft.com/office/powerpoint/2010/main" val="3394307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CA44-A457-159F-E1DB-7EE521F8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130"/>
          </a:xfrm>
        </p:spPr>
        <p:txBody>
          <a:bodyPr>
            <a:normAutofit/>
          </a:bodyPr>
          <a:lstStyle/>
          <a:p>
            <a:pPr algn="ctr"/>
            <a:r>
              <a:rPr lang="en-GB" b="0" i="0" dirty="0">
                <a:solidFill>
                  <a:srgbClr val="47443F"/>
                </a:solidFill>
                <a:effectLst/>
              </a:rPr>
              <a:t>COSMIC for clinical NGS testing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DADE951-D070-7F19-11ED-A1AE9B56F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315" y="1890091"/>
            <a:ext cx="11855370" cy="3229453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520D9B-D04A-5917-3736-E4EFB1C3499C}"/>
              </a:ext>
            </a:extLst>
          </p:cNvPr>
          <p:cNvSpPr txBox="1"/>
          <p:nvPr/>
        </p:nvSpPr>
        <p:spPr>
          <a:xfrm>
            <a:off x="4680138" y="5379515"/>
            <a:ext cx="738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https://digitalinsights.qiagen.com/somatic-mutation-databases-for-clinical/</a:t>
            </a:r>
          </a:p>
        </p:txBody>
      </p:sp>
    </p:spTree>
    <p:extLst>
      <p:ext uri="{BB962C8B-B14F-4D97-AF65-F5344CB8AC3E}">
        <p14:creationId xmlns:p14="http://schemas.microsoft.com/office/powerpoint/2010/main" val="35039673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4CA44-A457-159F-E1DB-7EE521F8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16130"/>
          </a:xfrm>
        </p:spPr>
        <p:txBody>
          <a:bodyPr>
            <a:normAutofit/>
          </a:bodyPr>
          <a:lstStyle/>
          <a:p>
            <a:pPr algn="l"/>
            <a:r>
              <a:rPr lang="en-GB" b="0" i="0" dirty="0">
                <a:solidFill>
                  <a:srgbClr val="47443F"/>
                </a:solidFill>
                <a:effectLst/>
              </a:rPr>
              <a:t>COSMIC in the cancer drug discovery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520D9B-D04A-5917-3736-E4EFB1C3499C}"/>
              </a:ext>
            </a:extLst>
          </p:cNvPr>
          <p:cNvSpPr txBox="1"/>
          <p:nvPr/>
        </p:nvSpPr>
        <p:spPr>
          <a:xfrm>
            <a:off x="4395414" y="6338985"/>
            <a:ext cx="73822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https://digitalinsights.qiagen.com/cosmic-hsmd-biopharma/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B268F-3104-AC9C-BFB4-574ECC02E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7240" y="1488992"/>
            <a:ext cx="7101975" cy="431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5061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8C86258-CD25-249C-702C-5A2B59013A59}"/>
              </a:ext>
            </a:extLst>
          </p:cNvPr>
          <p:cNvGrpSpPr/>
          <p:nvPr/>
        </p:nvGrpSpPr>
        <p:grpSpPr>
          <a:xfrm>
            <a:off x="178865" y="246383"/>
            <a:ext cx="11872598" cy="6455555"/>
            <a:chOff x="178865" y="197108"/>
            <a:chExt cx="11872598" cy="645555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D744C95-7BA4-48F8-0B4F-17CA88812423}"/>
                </a:ext>
              </a:extLst>
            </p:cNvPr>
            <p:cNvGrpSpPr/>
            <p:nvPr/>
          </p:nvGrpSpPr>
          <p:grpSpPr>
            <a:xfrm>
              <a:off x="178865" y="782981"/>
              <a:ext cx="11834270" cy="5869682"/>
              <a:chOff x="104034" y="344953"/>
              <a:chExt cx="11834270" cy="5869682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FC5A3985-A728-4BB5-293E-13F80F62E6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26"/>
              <a:stretch/>
            </p:blipFill>
            <p:spPr>
              <a:xfrm>
                <a:off x="253696" y="344953"/>
                <a:ext cx="11684608" cy="5547463"/>
              </a:xfrm>
              <a:prstGeom prst="rect">
                <a:avLst/>
              </a:prstGeom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8488D49-986C-AF96-F153-B544E1CE433A}"/>
                  </a:ext>
                </a:extLst>
              </p:cNvPr>
              <p:cNvSpPr/>
              <p:nvPr/>
            </p:nvSpPr>
            <p:spPr>
              <a:xfrm>
                <a:off x="104034" y="5590434"/>
                <a:ext cx="919875" cy="624201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Light" panose="020F0302020204030204" pitchFamily="34" charset="0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2E2457-A6B2-CBAB-CE86-F51FFF403965}"/>
                </a:ext>
              </a:extLst>
            </p:cNvPr>
            <p:cNvSpPr txBox="1"/>
            <p:nvPr/>
          </p:nvSpPr>
          <p:spPr>
            <a:xfrm>
              <a:off x="178865" y="197108"/>
              <a:ext cx="11872598" cy="70788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latin typeface="Calibri Light" panose="020F0302020204030204" pitchFamily="34" charset="0"/>
                </a:rPr>
                <a:t>COSMIC for biopharma research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B6D3655-5962-62B6-0CF5-61C124E51809}"/>
                </a:ext>
              </a:extLst>
            </p:cNvPr>
            <p:cNvSpPr/>
            <p:nvPr/>
          </p:nvSpPr>
          <p:spPr>
            <a:xfrm>
              <a:off x="328526" y="837736"/>
              <a:ext cx="5623287" cy="33947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7567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04"/>
            <a:ext cx="10515600" cy="560439"/>
          </a:xfrm>
        </p:spPr>
        <p:txBody>
          <a:bodyPr>
            <a:noAutofit/>
          </a:bodyPr>
          <a:lstStyle/>
          <a:p>
            <a:pPr algn="ctr"/>
            <a:r>
              <a:rPr lang="en-US" sz="4800" dirty="0" err="1">
                <a:solidFill>
                  <a:srgbClr val="0070C0"/>
                </a:solidFill>
              </a:rPr>
              <a:t>Github</a:t>
            </a:r>
            <a:r>
              <a:rPr lang="en-US" sz="4800" dirty="0">
                <a:solidFill>
                  <a:srgbClr val="0070C0"/>
                </a:solidFill>
              </a:rPr>
              <a:t> and </a:t>
            </a:r>
            <a:r>
              <a:rPr lang="en-US" sz="4800" dirty="0" err="1">
                <a:solidFill>
                  <a:srgbClr val="0070C0"/>
                </a:solidFill>
              </a:rPr>
              <a:t>youtube</a:t>
            </a:r>
            <a:endParaRPr lang="en-US" sz="4800" dirty="0">
              <a:solidFill>
                <a:srgbClr val="0070C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EA4AC-AC40-4DFF-07A7-DF771E301451}"/>
              </a:ext>
            </a:extLst>
          </p:cNvPr>
          <p:cNvSpPr txBox="1"/>
          <p:nvPr/>
        </p:nvSpPr>
        <p:spPr>
          <a:xfrm>
            <a:off x="941436" y="1356337"/>
            <a:ext cx="10306665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 </a:t>
            </a:r>
            <a:r>
              <a:rPr lang="en-US" sz="2800" dirty="0" err="1">
                <a:latin typeface="Calibri Light" panose="020F0302020204030204" pitchFamily="34" charset="0"/>
              </a:rPr>
              <a:t>Github</a:t>
            </a:r>
            <a:r>
              <a:rPr lang="en-US" sz="2800" dirty="0">
                <a:latin typeface="Calibri Light" panose="020F0302020204030204" pitchFamily="34" charset="0"/>
              </a:rPr>
              <a:t>: </a:t>
            </a:r>
            <a:r>
              <a:rPr lang="en-US" sz="2000" dirty="0">
                <a:latin typeface="Calibri Light" panose="020F0302020204030204" pitchFamily="34" charset="0"/>
              </a:rPr>
              <a:t>Lecture Slides, Codes/scripts, Exercises, Books and Q&amp;A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</a:rPr>
              <a:t>	</a:t>
            </a:r>
            <a:r>
              <a:rPr lang="en-US" sz="2000" b="1" dirty="0">
                <a:solidFill>
                  <a:schemeClr val="accent2"/>
                </a:solidFill>
                <a:latin typeface="Calibri Light" panose="020F0302020204030204" pitchFamily="34" charset="0"/>
              </a:rPr>
              <a:t>https://github.com/luuloi/Bioinformatic_Analysis_for_Cancer_Genomics</a:t>
            </a:r>
            <a:endParaRPr lang="en-US" sz="3200" b="1" dirty="0">
              <a:solidFill>
                <a:schemeClr val="accent2"/>
              </a:solidFill>
              <a:latin typeface="Calibri Light" panose="020F0302020204030204" pitchFamily="34" charset="0"/>
            </a:endParaRPr>
          </a:p>
          <a:p>
            <a:pPr algn="just"/>
            <a:endParaRPr lang="en-US" sz="3200" dirty="0">
              <a:latin typeface="Calibri Light" panose="020F0302020204030204" pitchFamily="34" charset="0"/>
            </a:endParaRPr>
          </a:p>
          <a:p>
            <a:pPr algn="just"/>
            <a:endParaRPr lang="en-US" sz="3200" dirty="0">
              <a:latin typeface="Calibri Light" panose="020F0302020204030204" pitchFamily="34" charset="0"/>
            </a:endParaRPr>
          </a:p>
          <a:p>
            <a:pPr algn="just"/>
            <a:endParaRPr lang="en-US" sz="3200" dirty="0">
              <a:latin typeface="Calibri Light" panose="020F0302020204030204" pitchFamily="34" charset="0"/>
            </a:endParaRPr>
          </a:p>
          <a:p>
            <a:pPr algn="just"/>
            <a:r>
              <a:rPr lang="en-US" sz="3200" dirty="0">
                <a:latin typeface="Calibri Light" panose="020F0302020204030204" pitchFamily="34" charset="0"/>
              </a:rPr>
              <a:t> </a:t>
            </a:r>
          </a:p>
          <a:p>
            <a:pPr algn="just"/>
            <a:r>
              <a:rPr lang="en-US" sz="3200" dirty="0">
                <a:latin typeface="Calibri Light" panose="020F0302020204030204" pitchFamily="34" charset="0"/>
              </a:rPr>
              <a:t> </a:t>
            </a:r>
          </a:p>
          <a:p>
            <a:pPr algn="just"/>
            <a:endParaRPr lang="en-US" sz="3200" dirty="0">
              <a:latin typeface="Calibri Light" panose="020F0302020204030204" pitchFamily="34" charset="0"/>
            </a:endParaRPr>
          </a:p>
          <a:p>
            <a:pPr algn="just"/>
            <a:endParaRPr lang="en-US" sz="3200" dirty="0">
              <a:latin typeface="Calibri Light" panose="020F0302020204030204" pitchFamily="34" charset="0"/>
            </a:endParaRPr>
          </a:p>
          <a:p>
            <a:pPr algn="just"/>
            <a:r>
              <a:rPr lang="en-US" sz="2800" dirty="0">
                <a:latin typeface="Calibri Light" panose="020F0302020204030204" pitchFamily="34" charset="0"/>
              </a:rPr>
              <a:t>2. </a:t>
            </a:r>
            <a:r>
              <a:rPr lang="en-US" sz="2800" dirty="0" err="1">
                <a:latin typeface="Calibri Light" panose="020F0302020204030204" pitchFamily="34" charset="0"/>
              </a:rPr>
              <a:t>Youtube</a:t>
            </a:r>
            <a:r>
              <a:rPr lang="en-US" sz="2800" dirty="0">
                <a:latin typeface="Calibri Light" panose="020F0302020204030204" pitchFamily="34" charset="0"/>
              </a:rPr>
              <a:t>: 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</a:rPr>
              <a:t>https://www.youtube.com/@vpivnpathoinformatics8930/playlists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0C132D-BCD8-C393-A552-94C2128B6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68" y="2479644"/>
            <a:ext cx="5666080" cy="2864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48B852C-D13E-91D9-B3C0-75E2794E0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10" y="2479644"/>
            <a:ext cx="5413121" cy="275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754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A3C7F-2453-EC56-04F5-DB734C3BC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905" y="19749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/>
              <a:t>Thank you for your listening!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91174D96-0EEE-643C-3CF4-A0FEF9319375}"/>
              </a:ext>
            </a:extLst>
          </p:cNvPr>
          <p:cNvSpPr txBox="1">
            <a:spLocks/>
          </p:cNvSpPr>
          <p:nvPr/>
        </p:nvSpPr>
        <p:spPr>
          <a:xfrm>
            <a:off x="1447343" y="4850538"/>
            <a:ext cx="9144000" cy="9660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latin typeface="Calibri Light" panose="020F0302020204030204" pitchFamily="34" charset="0"/>
              </a:rPr>
              <a:t>Phuc Loi Luu, PhD</a:t>
            </a:r>
          </a:p>
          <a:p>
            <a:pPr marL="0" indent="0" algn="ctr">
              <a:buNone/>
            </a:pPr>
            <a:r>
              <a:rPr lang="en-US" sz="2000" dirty="0">
                <a:latin typeface="Calibri Light" panose="020F0302020204030204" pitchFamily="34" charset="0"/>
              </a:rPr>
              <a:t>Email: </a:t>
            </a:r>
            <a:r>
              <a:rPr lang="en-US" sz="2000" dirty="0">
                <a:latin typeface="Calibri Light" panose="020F0302020204030204" pitchFamily="34" charset="0"/>
                <a:hlinkClick r:id="rId2"/>
              </a:rPr>
              <a:t>Luu.p.loi@googlemail.com</a:t>
            </a:r>
            <a:endParaRPr lang="en-US" sz="2000" dirty="0">
              <a:latin typeface="Calibri Light" panose="020F0302020204030204" pitchFamily="34" charset="0"/>
            </a:endParaRPr>
          </a:p>
          <a:p>
            <a:pPr marL="0" indent="0" algn="ctr">
              <a:buNone/>
            </a:pPr>
            <a:r>
              <a:rPr lang="en-US" sz="2000" dirty="0" err="1">
                <a:latin typeface="Calibri Light" panose="020F0302020204030204" pitchFamily="34" charset="0"/>
              </a:rPr>
              <a:t>Zalo</a:t>
            </a:r>
            <a:r>
              <a:rPr lang="en-US" sz="2000" dirty="0">
                <a:latin typeface="Calibri Light" panose="020F0302020204030204" pitchFamily="34" charset="0"/>
              </a:rPr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3229175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3E7A2-108F-36F8-2E0B-D2E575663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2D125-3641-5EED-E2CE-02B26B788C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The Teams help US!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r>
              <a:rPr lang="en-US" dirty="0">
                <a:solidFill>
                  <a:srgbClr val="000000"/>
                </a:solidFill>
              </a:rPr>
              <a:t>What we will learn from the course?</a:t>
            </a:r>
          </a:p>
          <a:p>
            <a:r>
              <a:rPr lang="en-US" dirty="0">
                <a:solidFill>
                  <a:srgbClr val="000000"/>
                </a:solidFill>
              </a:rPr>
              <a:t>What you can do after the course?</a:t>
            </a:r>
          </a:p>
          <a:p>
            <a:r>
              <a:rPr lang="en-US" dirty="0">
                <a:solidFill>
                  <a:srgbClr val="000000"/>
                </a:solidFill>
              </a:rPr>
              <a:t>Housekeeping: </a:t>
            </a:r>
            <a:r>
              <a:rPr lang="en-US" dirty="0" err="1">
                <a:solidFill>
                  <a:srgbClr val="000000"/>
                </a:solidFill>
              </a:rPr>
              <a:t>Github</a:t>
            </a:r>
            <a:r>
              <a:rPr lang="en-US" dirty="0">
                <a:solidFill>
                  <a:srgbClr val="000000"/>
                </a:solidFill>
              </a:rPr>
              <a:t> and </a:t>
            </a:r>
            <a:r>
              <a:rPr lang="en-US" dirty="0" err="1">
                <a:solidFill>
                  <a:srgbClr val="000000"/>
                </a:solidFill>
              </a:rPr>
              <a:t>youtube</a:t>
            </a:r>
            <a:endParaRPr lang="en-US" dirty="0">
              <a:solidFill>
                <a:srgbClr val="00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51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211755" y="453868"/>
            <a:ext cx="12618720" cy="449111"/>
          </a:xfrm>
          <a:solidFill>
            <a:schemeClr val="accent1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TEACHING ASSISTANT TEAM (TRỢ GIẢNG)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 t="2061" r="15436" b="20551"/>
          <a:stretch/>
        </p:blipFill>
        <p:spPr>
          <a:xfrm>
            <a:off x="757418" y="1309071"/>
            <a:ext cx="1145319" cy="12052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7064" y="2601676"/>
            <a:ext cx="204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Nguyễn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Quang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Khải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9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nguyenkhai12330@gmail.com</a:t>
            </a:r>
            <a:endParaRPr lang="en-US"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8" t="19106" r="12178" b="14228"/>
          <a:stretch/>
        </p:blipFill>
        <p:spPr>
          <a:xfrm>
            <a:off x="2347951" y="1295899"/>
            <a:ext cx="1120376" cy="12501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6919" y="2601676"/>
            <a:ext cx="165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Hà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Gia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Huy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9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hagiahuy311@gmail.com</a:t>
            </a:r>
            <a:endParaRPr lang="en-US"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23" t="16357" r="2287" b="15876"/>
          <a:stretch/>
        </p:blipFill>
        <p:spPr>
          <a:xfrm>
            <a:off x="3913541" y="1286481"/>
            <a:ext cx="1180530" cy="124625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62274" y="2596713"/>
            <a:ext cx="1637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BS. Hoàng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Sơn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9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hoangsonltt710@gmail.com</a:t>
            </a:r>
            <a:endParaRPr lang="en-US"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26" b="16567"/>
          <a:stretch/>
        </p:blipFill>
        <p:spPr>
          <a:xfrm>
            <a:off x="5493838" y="1062282"/>
            <a:ext cx="1204323" cy="148602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03610" y="2593837"/>
            <a:ext cx="1679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Hồ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Phú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Quý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9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hophuquy0944@gmail.com</a:t>
            </a:r>
            <a:endParaRPr lang="en-US"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14101" t="12224" r="19451" b="6602"/>
          <a:stretch/>
        </p:blipFill>
        <p:spPr>
          <a:xfrm>
            <a:off x="7111388" y="1162104"/>
            <a:ext cx="1230169" cy="1383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971062" y="2571454"/>
            <a:ext cx="144545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BS. Minh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Nguyễn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9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ducminhnguyenle30091996@gmail.com</a:t>
            </a:r>
            <a:endParaRPr lang="en-US"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705" y="1136199"/>
            <a:ext cx="1166723" cy="1435255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558105" y="2593837"/>
            <a:ext cx="15542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ThS</a:t>
            </a: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Nguyễn</a:t>
            </a: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Quỳnh</a:t>
            </a:r>
            <a:r>
              <a:rPr lang="en-US" sz="900" b="1" i="0" u="none" strike="noStrike" dirty="0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Như</a:t>
            </a:r>
            <a:endParaRPr lang="en-US" sz="900" b="1" i="0" u="none" strike="noStrike" dirty="0">
              <a:solidFill>
                <a:srgbClr val="000000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900" b="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Lucianhu@gmail.com</a:t>
            </a:r>
            <a:endParaRPr lang="en-US"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1472" y="3240769"/>
            <a:ext cx="1326733" cy="142106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21151" y="4638177"/>
            <a:ext cx="16146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Duy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Đào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9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khuongduying@gmail.com</a:t>
            </a:r>
            <a:endParaRPr lang="en-US"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Phú Ngô Đại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54" r="7373" b="22015"/>
          <a:stretch/>
        </p:blipFill>
        <p:spPr bwMode="auto">
          <a:xfrm>
            <a:off x="2594865" y="3220787"/>
            <a:ext cx="1440919" cy="143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2582166" y="4637733"/>
            <a:ext cx="1623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ThS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 Ngô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Đại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Phú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9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phudaingobio@gmail.com</a:t>
            </a:r>
            <a:endParaRPr lang="en-US"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338688" y="4621891"/>
            <a:ext cx="172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Nguyễn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Mạnh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Hùng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hungtrangan141@gmail.com 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008896" y="4603909"/>
            <a:ext cx="1846572" cy="392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Lê Văn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Giàu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1050" dirty="0">
                <a:latin typeface="Calibri Light" panose="020F0302020204030204" pitchFamily="34" charset="0"/>
                <a:cs typeface="Calibri Light" panose="020F0302020204030204" pitchFamily="34" charset="0"/>
              </a:rPr>
              <a:t>lgiau6366@gmail.com</a:t>
            </a:r>
          </a:p>
        </p:txBody>
      </p:sp>
      <p:pic>
        <p:nvPicPr>
          <p:cNvPr id="1032" name="Picture 8" descr="Tran Thi My Qui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5" t="38785" r="18119" b="517"/>
          <a:stretch/>
        </p:blipFill>
        <p:spPr bwMode="auto">
          <a:xfrm>
            <a:off x="10328449" y="1139721"/>
            <a:ext cx="1211382" cy="143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10237058" y="2601676"/>
            <a:ext cx="14079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b="1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ThS</a:t>
            </a:r>
            <a:r>
              <a:rPr lang="en-US" sz="9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 </a:t>
            </a:r>
            <a:r>
              <a:rPr lang="en-US" sz="900" b="1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Trần</a:t>
            </a:r>
            <a:r>
              <a:rPr lang="en-US" sz="9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Thị</a:t>
            </a:r>
            <a:r>
              <a:rPr lang="en-US" sz="9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Mỹ</a:t>
            </a:r>
            <a:r>
              <a:rPr lang="en-US" sz="900" b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Qui</a:t>
            </a:r>
            <a:endParaRPr lang="en-US" sz="900" b="1" i="0" u="none" strike="noStrike" dirty="0">
              <a:solidFill>
                <a:srgbClr val="000000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900" i="0" u="none" strike="noStrike" dirty="0" err="1">
                <a:solidFill>
                  <a:srgbClr val="000000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ttmqui1912@gmail.com</a:t>
            </a:r>
            <a:endParaRPr lang="en-US" sz="900" i="0" u="none" strike="noStrike" dirty="0">
              <a:solidFill>
                <a:srgbClr val="000000"/>
              </a:solidFill>
              <a:effectLst/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34" name="Picture 10" descr="Phạm Văn Quan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5096" y="3220788"/>
            <a:ext cx="1296769" cy="139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977618" y="4655700"/>
            <a:ext cx="163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Phạm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Văn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Quan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9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quanpham0512@gmail.com</a:t>
            </a:r>
            <a:endParaRPr lang="en-US"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887356" y="4641671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Hoàng Kim</a:t>
            </a:r>
          </a:p>
          <a:p>
            <a:r>
              <a:rPr lang="en-US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vanhohoangkim@gmail.com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F4A3F7F7-CEB7-75CF-EF0C-47F5074F34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>
            <a:off x="4697334" y="3236066"/>
            <a:ext cx="1003855" cy="139589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FF15E57-DC73-ED00-7B32-F57E5380A14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23089" t="22704" r="24750" b="28804"/>
          <a:stretch/>
        </p:blipFill>
        <p:spPr>
          <a:xfrm>
            <a:off x="6178981" y="3249617"/>
            <a:ext cx="1440920" cy="1338233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1FA266E-9ABA-26F3-ACC5-533ED2961A9F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3" r="746" b="19869"/>
          <a:stretch/>
        </p:blipFill>
        <p:spPr>
          <a:xfrm>
            <a:off x="9937224" y="3204327"/>
            <a:ext cx="1342561" cy="14451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48F7857-A692-3453-D8DC-A9AA4383C729}"/>
              </a:ext>
            </a:extLst>
          </p:cNvPr>
          <p:cNvSpPr txBox="1"/>
          <p:nvPr/>
        </p:nvSpPr>
        <p:spPr>
          <a:xfrm>
            <a:off x="4122388" y="6329552"/>
            <a:ext cx="188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ThS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. BS.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Đào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Ngọc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Bắc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daongocbac2020@gmail.com </a:t>
            </a:r>
          </a:p>
        </p:txBody>
      </p:sp>
      <p:pic>
        <p:nvPicPr>
          <p:cNvPr id="38" name="Picture 2" descr="No photo description available.">
            <a:extLst>
              <a:ext uri="{FF2B5EF4-FFF2-40B4-BE49-F238E27FC236}">
                <a16:creationId xmlns:a16="http://schemas.microsoft.com/office/drawing/2014/main" id="{B700C483-FB1A-E536-D441-0928ED42F8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78" r="49581" b="47882"/>
          <a:stretch/>
        </p:blipFill>
        <p:spPr bwMode="auto">
          <a:xfrm>
            <a:off x="2658899" y="5074124"/>
            <a:ext cx="1474310" cy="160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4BB386D9-85C2-5E4D-8ABA-045E6E1CCD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121800" y="5129483"/>
            <a:ext cx="1261037" cy="144756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B3731F58-EAD1-4D4A-2E25-9733E8C537BC}"/>
              </a:ext>
            </a:extLst>
          </p:cNvPr>
          <p:cNvSpPr txBox="1"/>
          <p:nvPr/>
        </p:nvSpPr>
        <p:spPr>
          <a:xfrm>
            <a:off x="8377459" y="6238156"/>
            <a:ext cx="188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TS.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Trịnh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Vạn</a:t>
            </a:r>
            <a:r>
              <a:rPr lang="en-US" sz="9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9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Ngữ</a:t>
            </a:r>
            <a:endParaRPr lang="en-US" sz="9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VNTrinh@mdanderson.org</a:t>
            </a:r>
          </a:p>
        </p:txBody>
      </p:sp>
    </p:spTree>
    <p:extLst>
      <p:ext uri="{BB962C8B-B14F-4D97-AF65-F5344CB8AC3E}">
        <p14:creationId xmlns:p14="http://schemas.microsoft.com/office/powerpoint/2010/main" val="405930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33" r="746" b="19869"/>
          <a:stretch/>
        </p:blipFill>
        <p:spPr>
          <a:xfrm>
            <a:off x="1836004" y="1954497"/>
            <a:ext cx="1602606" cy="17251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" t="4542" r="9769" b="4238"/>
          <a:stretch/>
        </p:blipFill>
        <p:spPr>
          <a:xfrm>
            <a:off x="5234113" y="1822465"/>
            <a:ext cx="1601801" cy="18571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6433" y="3742240"/>
            <a:ext cx="2771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Hoàng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Kim</a:t>
            </a:r>
          </a:p>
          <a:p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vanhohoangkim@gmail.com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484114" y="3783140"/>
            <a:ext cx="3101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Nguyễn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Lê</a:t>
            </a:r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Quang</a:t>
            </a:r>
            <a:endParaRPr lang="en-US" sz="1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16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quanglequang2003@gmail.com</a:t>
            </a:r>
            <a:endParaRPr lang="en-US" sz="1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ctrTitle"/>
          </p:nvPr>
        </p:nvSpPr>
        <p:spPr>
          <a:xfrm>
            <a:off x="-182879" y="504059"/>
            <a:ext cx="12618720" cy="449111"/>
          </a:xfr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LOGISTIC TEAM (HẬU CẦN)</a:t>
            </a:r>
          </a:p>
        </p:txBody>
      </p:sp>
      <p:pic>
        <p:nvPicPr>
          <p:cNvPr id="1026" name="Picture 2" descr="No photo description available.">
            <a:extLst>
              <a:ext uri="{FF2B5EF4-FFF2-40B4-BE49-F238E27FC236}">
                <a16:creationId xmlns:a16="http://schemas.microsoft.com/office/drawing/2014/main" id="{971C07E1-2052-2477-1A6B-8447ABAA69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12" t="30846" r="49301" b="56137"/>
          <a:stretch/>
        </p:blipFill>
        <p:spPr bwMode="auto">
          <a:xfrm>
            <a:off x="8460188" y="1945577"/>
            <a:ext cx="1653498" cy="173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5C42E8-992A-9F8B-62FA-829318E9D275}"/>
              </a:ext>
            </a:extLst>
          </p:cNvPr>
          <p:cNvSpPr txBox="1"/>
          <p:nvPr/>
        </p:nvSpPr>
        <p:spPr>
          <a:xfrm>
            <a:off x="7736039" y="3770607"/>
            <a:ext cx="3101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Lê </a:t>
            </a:r>
            <a:r>
              <a:rPr lang="en-US" sz="16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Giàu</a:t>
            </a:r>
            <a:endParaRPr lang="en-US" sz="1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1600" dirty="0">
                <a:latin typeface="Calibri Light" panose="020F0302020204030204" pitchFamily="34" charset="0"/>
                <a:cs typeface="Calibri Light" panose="020F0302020204030204" pitchFamily="34" charset="0"/>
              </a:rPr>
              <a:t>lgiau6366@gmail.com</a:t>
            </a:r>
          </a:p>
        </p:txBody>
      </p:sp>
    </p:spTree>
    <p:extLst>
      <p:ext uri="{BB962C8B-B14F-4D97-AF65-F5344CB8AC3E}">
        <p14:creationId xmlns:p14="http://schemas.microsoft.com/office/powerpoint/2010/main" val="2444662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DF1CAC-CD79-6D0B-E98D-154B2DC1A56A}"/>
              </a:ext>
            </a:extLst>
          </p:cNvPr>
          <p:cNvSpPr txBox="1"/>
          <p:nvPr/>
        </p:nvSpPr>
        <p:spPr>
          <a:xfrm>
            <a:off x="5551193" y="6353181"/>
            <a:ext cx="6096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 Light" panose="020F0302020204030204" pitchFamily="34" charset="0"/>
              </a:rPr>
              <a:t>Adopted from Duy’s slide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F1A3DBE-ED31-BF24-9CC8-9492FBD521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5500" y="535366"/>
            <a:ext cx="11441977" cy="4973473"/>
          </a:xfrm>
        </p:spPr>
      </p:pic>
    </p:spTree>
    <p:extLst>
      <p:ext uri="{BB962C8B-B14F-4D97-AF65-F5344CB8AC3E}">
        <p14:creationId xmlns:p14="http://schemas.microsoft.com/office/powerpoint/2010/main" val="3221102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FDF1CAC-CD79-6D0B-E98D-154B2DC1A56A}"/>
              </a:ext>
            </a:extLst>
          </p:cNvPr>
          <p:cNvSpPr txBox="1"/>
          <p:nvPr/>
        </p:nvSpPr>
        <p:spPr>
          <a:xfrm>
            <a:off x="5551193" y="6353181"/>
            <a:ext cx="6096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 Light" panose="020F0302020204030204" pitchFamily="34" charset="0"/>
              </a:rPr>
              <a:t>Adopted from Minh’s slide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1184AB-06EA-E19E-5496-7508334336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947" y="546255"/>
            <a:ext cx="11648105" cy="551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226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520" y="250958"/>
            <a:ext cx="10707329" cy="696759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Methods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22873F7-9F1F-7501-225E-285271E2CC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796881"/>
              </p:ext>
            </p:extLst>
          </p:nvPr>
        </p:nvGraphicFramePr>
        <p:xfrm>
          <a:off x="543894" y="1116122"/>
          <a:ext cx="11104211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325">
                  <a:extLst>
                    <a:ext uri="{9D8B030D-6E8A-4147-A177-3AD203B41FA5}">
                      <a16:colId xmlns:a16="http://schemas.microsoft.com/office/drawing/2014/main" val="1056190734"/>
                    </a:ext>
                  </a:extLst>
                </a:gridCol>
                <a:gridCol w="1991427">
                  <a:extLst>
                    <a:ext uri="{9D8B030D-6E8A-4147-A177-3AD203B41FA5}">
                      <a16:colId xmlns:a16="http://schemas.microsoft.com/office/drawing/2014/main" val="2515348461"/>
                    </a:ext>
                  </a:extLst>
                </a:gridCol>
                <a:gridCol w="1545081">
                  <a:extLst>
                    <a:ext uri="{9D8B030D-6E8A-4147-A177-3AD203B41FA5}">
                      <a16:colId xmlns:a16="http://schemas.microsoft.com/office/drawing/2014/main" val="2866314796"/>
                    </a:ext>
                  </a:extLst>
                </a:gridCol>
                <a:gridCol w="1883554">
                  <a:extLst>
                    <a:ext uri="{9D8B030D-6E8A-4147-A177-3AD203B41FA5}">
                      <a16:colId xmlns:a16="http://schemas.microsoft.com/office/drawing/2014/main" val="1292783246"/>
                    </a:ext>
                  </a:extLst>
                </a:gridCol>
                <a:gridCol w="2841758">
                  <a:extLst>
                    <a:ext uri="{9D8B030D-6E8A-4147-A177-3AD203B41FA5}">
                      <a16:colId xmlns:a16="http://schemas.microsoft.com/office/drawing/2014/main" val="786776673"/>
                    </a:ext>
                  </a:extLst>
                </a:gridCol>
                <a:gridCol w="2327066">
                  <a:extLst>
                    <a:ext uri="{9D8B030D-6E8A-4147-A177-3AD203B41FA5}">
                      <a16:colId xmlns:a16="http://schemas.microsoft.com/office/drawing/2014/main" val="1225089009"/>
                    </a:ext>
                  </a:extLst>
                </a:gridCol>
              </a:tblGrid>
              <a:tr h="865120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+mj-lt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+mj-lt"/>
                        </a:rPr>
                        <a:t>Sequencing Platforms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Read mapping</a:t>
                      </a:r>
                      <a:endParaRPr lang="en-US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+mj-lt"/>
                        </a:rPr>
                        <a:t>Single Nucleotide</a:t>
                      </a:r>
                    </a:p>
                    <a:p>
                      <a:r>
                        <a:rPr lang="en-US" b="1" i="0" dirty="0">
                          <a:latin typeface="+mj-lt"/>
                        </a:rPr>
                        <a:t>Variant (SNV)</a:t>
                      </a:r>
                    </a:p>
                    <a:p>
                      <a:r>
                        <a:rPr lang="en-US" b="1" i="0" dirty="0">
                          <a:latin typeface="+mj-lt"/>
                        </a:rPr>
                        <a:t>Calling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kern="1200" dirty="0">
                          <a:solidFill>
                            <a:schemeClr val="lt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Structural Variant (SV) and Copy Number Variant (CNV) Calling</a:t>
                      </a:r>
                      <a:endParaRPr lang="en-US" b="1" i="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+mj-lt"/>
                        </a:rPr>
                        <a:t>Variant Annotation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185505"/>
                  </a:ext>
                </a:extLst>
              </a:tr>
              <a:tr h="252747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Illumina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BWA-mem,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Bowtie2,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SOAP2,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Minimap2,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BLASR,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NGMLR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…</a:t>
                      </a: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SAMtools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Deepvariant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GATK,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SpeedSeq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…</a:t>
                      </a:r>
                    </a:p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DELLY,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BreakDancer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LUMPY, GRIDSS,  TARDIS, SURVIVOR,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PBHoney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NanoSV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Manta,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CNVnator</a:t>
                      </a:r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…</a:t>
                      </a:r>
                    </a:p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 rowSpan="7">
                  <a:txBody>
                    <a:bodyPr/>
                    <a:lstStyle/>
                    <a:p>
                      <a:r>
                        <a:rPr lang="en-GB" dirty="0">
                          <a:latin typeface="+mj-lt"/>
                        </a:rPr>
                        <a:t>HPO, </a:t>
                      </a:r>
                    </a:p>
                    <a:p>
                      <a:r>
                        <a:rPr lang="en-GB" dirty="0" err="1">
                          <a:latin typeface="+mj-lt"/>
                        </a:rPr>
                        <a:t>ClinVar</a:t>
                      </a:r>
                      <a:r>
                        <a:rPr lang="en-GB" dirty="0">
                          <a:latin typeface="+mj-lt"/>
                        </a:rPr>
                        <a:t>, </a:t>
                      </a:r>
                    </a:p>
                    <a:p>
                      <a:r>
                        <a:rPr lang="en-GB" dirty="0" err="1">
                          <a:latin typeface="+mj-lt"/>
                        </a:rPr>
                        <a:t>Varsome</a:t>
                      </a:r>
                      <a:r>
                        <a:rPr lang="en-GB" dirty="0">
                          <a:latin typeface="+mj-lt"/>
                        </a:rPr>
                        <a:t>, </a:t>
                      </a:r>
                    </a:p>
                    <a:p>
                      <a:r>
                        <a:rPr lang="en-GB" dirty="0" err="1">
                          <a:latin typeface="+mj-lt"/>
                        </a:rPr>
                        <a:t>Gnomad</a:t>
                      </a:r>
                      <a:r>
                        <a:rPr lang="en-GB" dirty="0">
                          <a:latin typeface="+mj-lt"/>
                        </a:rPr>
                        <a:t>, </a:t>
                      </a:r>
                    </a:p>
                    <a:p>
                      <a:r>
                        <a:rPr lang="en-GB" dirty="0">
                          <a:latin typeface="+mj-lt"/>
                        </a:rPr>
                        <a:t>Cosmic,</a:t>
                      </a:r>
                    </a:p>
                    <a:p>
                      <a:r>
                        <a:rPr lang="en-GB" dirty="0">
                          <a:latin typeface="+mj-lt"/>
                        </a:rPr>
                        <a:t>ANNOVAR</a:t>
                      </a:r>
                    </a:p>
                    <a:p>
                      <a:r>
                        <a:rPr lang="en-GB" dirty="0">
                          <a:latin typeface="+mj-lt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3381388"/>
                  </a:ext>
                </a:extLst>
              </a:tr>
              <a:tr h="999826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Onso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(Short read, PacBio)</a:t>
                      </a:r>
                      <a:endParaRPr lang="en-US" dirty="0">
                        <a:latin typeface="+mj-lt"/>
                      </a:endParaRPr>
                    </a:p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Revio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(Long read, PacBio)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Mummer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dirty="0"/>
                        <a:t>AMOS assembly, assembler ALLORA, minimus2 and BLASTR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9597045"/>
                  </a:ext>
                </a:extLst>
              </a:tr>
              <a:tr h="149261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Ion Torrent PGM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Bowtie2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SAMtools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Velvet and 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Newbler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5595368"/>
                  </a:ext>
                </a:extLst>
              </a:tr>
              <a:tr h="31392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MGI 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Cyclone-SEQ (Long read)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Mauve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Newbler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9332125"/>
                  </a:ext>
                </a:extLst>
              </a:tr>
              <a:tr h="313923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GeneMind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SMALT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SSAHA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9661332"/>
                  </a:ext>
                </a:extLst>
              </a:tr>
              <a:tr h="541840">
                <a:tc>
                  <a:txBody>
                    <a:bodyPr/>
                    <a:lstStyle/>
                    <a:p>
                      <a:r>
                        <a:rPr lang="en-US" dirty="0">
                          <a:latin typeface="+mj-lt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 err="1">
                          <a:latin typeface="+mj-lt"/>
                        </a:rPr>
                        <a:t>Aviti</a:t>
                      </a:r>
                      <a:r>
                        <a:rPr lang="en-GB" dirty="0">
                          <a:latin typeface="+mj-lt"/>
                        </a:rPr>
                        <a:t> (Element Biosciences)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BWA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Ray Meta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000512"/>
                  </a:ext>
                </a:extLst>
              </a:tr>
              <a:tr h="317357">
                <a:tc>
                  <a:txBody>
                    <a:bodyPr/>
                    <a:lstStyle/>
                    <a:p>
                      <a:r>
                        <a:rPr lang="en-GB" dirty="0">
                          <a:latin typeface="+mj-lt"/>
                        </a:rPr>
                        <a:t>7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+mj-lt"/>
                        </a:rPr>
                        <a:t>ONT (Long read)</a:t>
                      </a:r>
                      <a:endParaRPr lang="en-US" dirty="0">
                        <a:latin typeface="+mj-lt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sz="1800" b="0" i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8680094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9FDF1CAC-CD79-6D0B-E98D-154B2DC1A56A}"/>
              </a:ext>
            </a:extLst>
          </p:cNvPr>
          <p:cNvSpPr txBox="1"/>
          <p:nvPr/>
        </p:nvSpPr>
        <p:spPr>
          <a:xfrm>
            <a:off x="5551193" y="6353181"/>
            <a:ext cx="60969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 Light" panose="020F0302020204030204" pitchFamily="34" charset="0"/>
              </a:rPr>
              <a:t>10.1186/s12864-024-10239-9 and 10.1186/s13059-019-1828-7</a:t>
            </a:r>
          </a:p>
        </p:txBody>
      </p:sp>
    </p:spTree>
    <p:extLst>
      <p:ext uri="{BB962C8B-B14F-4D97-AF65-F5344CB8AC3E}">
        <p14:creationId xmlns:p14="http://schemas.microsoft.com/office/powerpoint/2010/main" val="3407501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04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What we will learn from the course?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EA4AC-AC40-4DFF-07A7-DF771E301451}"/>
              </a:ext>
            </a:extLst>
          </p:cNvPr>
          <p:cNvSpPr txBox="1"/>
          <p:nvPr/>
        </p:nvSpPr>
        <p:spPr>
          <a:xfrm>
            <a:off x="942667" y="1482274"/>
            <a:ext cx="1030666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Install and use Ubuntu or Google </a:t>
            </a:r>
            <a:r>
              <a:rPr lang="en-US" sz="2800" dirty="0" err="1">
                <a:latin typeface="Calibri Light" panose="020F0302020204030204" pitchFamily="34" charset="0"/>
              </a:rPr>
              <a:t>Colab</a:t>
            </a:r>
            <a:r>
              <a:rPr lang="en-US" sz="2800" dirty="0">
                <a:latin typeface="Calibri Light" panose="020F0302020204030204" pitchFamily="34" charset="0"/>
              </a:rPr>
              <a:t> 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Hands-on programming with Bash and R, Linux command lines, and some bioinformatic tools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Manipulate Next Generation Sequencing data of DNA in both research and clinical application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Plot DNA-seq data with </a:t>
            </a:r>
            <a:r>
              <a:rPr lang="en-US" sz="2800" dirty="0" err="1">
                <a:latin typeface="Calibri Light" panose="020F0302020204030204" pitchFamily="34" charset="0"/>
              </a:rPr>
              <a:t>ggplots</a:t>
            </a:r>
            <a:r>
              <a:rPr lang="en-US" sz="2800" dirty="0">
                <a:latin typeface="Calibri Light" panose="020F0302020204030204" pitchFamily="34" charset="0"/>
              </a:rPr>
              <a:t> and do statistically analyzing with R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Downstream analysis of DNA-seq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Read publications of DNA-seq research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Discuss the DNA-seq testing reports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Search for driver and passenger mutations in cancers</a:t>
            </a:r>
          </a:p>
        </p:txBody>
      </p:sp>
    </p:spTree>
    <p:extLst>
      <p:ext uri="{BB962C8B-B14F-4D97-AF65-F5344CB8AC3E}">
        <p14:creationId xmlns:p14="http://schemas.microsoft.com/office/powerpoint/2010/main" val="3142056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6361B-D906-F39E-1B60-75740BF50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84904"/>
            <a:ext cx="10515600" cy="560439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What you can do after the course?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CEA4AC-AC40-4DFF-07A7-DF771E301451}"/>
              </a:ext>
            </a:extLst>
          </p:cNvPr>
          <p:cNvSpPr txBox="1"/>
          <p:nvPr/>
        </p:nvSpPr>
        <p:spPr>
          <a:xfrm>
            <a:off x="943899" y="1356338"/>
            <a:ext cx="10306665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Use Ubuntu or Google </a:t>
            </a:r>
            <a:r>
              <a:rPr lang="en-US" sz="2800" dirty="0" err="1">
                <a:latin typeface="Calibri Light" panose="020F0302020204030204" pitchFamily="34" charset="0"/>
              </a:rPr>
              <a:t>Colab</a:t>
            </a:r>
            <a:r>
              <a:rPr lang="en-US" sz="2800" dirty="0">
                <a:latin typeface="Calibri Light" panose="020F0302020204030204" pitchFamily="34" charset="0"/>
              </a:rPr>
              <a:t> 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Master programming language (Bash and R), Linux command line, and some bioinformatic tools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Manipulate Next Generation Sequencing data of DNA for both research and clinical application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Plot ready-for-publication figures and do statistically analyzing for a manuscript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Downstream analysis of DNA-seq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Understanding publications of DNA-seq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Understanding genetic counseling </a:t>
            </a:r>
          </a:p>
          <a:p>
            <a:pPr marL="342900" indent="-342900" algn="just">
              <a:buAutoNum type="arabicPeriod"/>
            </a:pPr>
            <a:r>
              <a:rPr lang="en-US" sz="2800" dirty="0">
                <a:latin typeface="Calibri Light" panose="020F0302020204030204" pitchFamily="34" charset="0"/>
              </a:rPr>
              <a:t>Predict genomics cancer biomarkers and drug targets</a:t>
            </a:r>
          </a:p>
        </p:txBody>
      </p:sp>
    </p:spTree>
    <p:extLst>
      <p:ext uri="{BB962C8B-B14F-4D97-AF65-F5344CB8AC3E}">
        <p14:creationId xmlns:p14="http://schemas.microsoft.com/office/powerpoint/2010/main" val="19833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1052</TotalTime>
  <Words>626</Words>
  <Application>Microsoft Office PowerPoint</Application>
  <PresentationFormat>Widescreen</PresentationFormat>
  <Paragraphs>139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 Light</vt:lpstr>
      <vt:lpstr>Office Theme</vt:lpstr>
      <vt:lpstr>Bioinformatic Analysis for Cancer Genomics</vt:lpstr>
      <vt:lpstr>Content</vt:lpstr>
      <vt:lpstr>TEACHING ASSISTANT TEAM (TRỢ GIẢNG)</vt:lpstr>
      <vt:lpstr>LOGISTIC TEAM (HẬU CẦN)</vt:lpstr>
      <vt:lpstr>PowerPoint Presentation</vt:lpstr>
      <vt:lpstr>PowerPoint Presentation</vt:lpstr>
      <vt:lpstr>Methods</vt:lpstr>
      <vt:lpstr>What we will learn from the course?</vt:lpstr>
      <vt:lpstr>What you can do after the course?</vt:lpstr>
      <vt:lpstr>COSMIC for clinical NGS testing</vt:lpstr>
      <vt:lpstr>COSMIC in the cancer drug discovery</vt:lpstr>
      <vt:lpstr>PowerPoint Presentation</vt:lpstr>
      <vt:lpstr>Github and youtube</vt:lpstr>
      <vt:lpstr>Thank you for your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Microbial Genome and Microbiome (Metagenomics) Course overview</dc:title>
  <dc:creator>Lưu Phúc Lợi</dc:creator>
  <cp:lastModifiedBy>Luu Loi</cp:lastModifiedBy>
  <cp:revision>154</cp:revision>
  <dcterms:created xsi:type="dcterms:W3CDTF">2024-05-19T09:27:00Z</dcterms:created>
  <dcterms:modified xsi:type="dcterms:W3CDTF">2024-12-16T00:01:26Z</dcterms:modified>
</cp:coreProperties>
</file>